
<file path=[Content_Types].xml><?xml version="1.0" encoding="utf-8"?>
<Types xmlns="http://schemas.openxmlformats.org/package/2006/content-types">
  <Default Extension="png" ContentType="image/png"/>
  <Default Extension="tiff" ContentType="image/tif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3"/>
  </p:sldMasterIdLst>
  <p:notesMasterIdLst>
    <p:notesMasterId r:id="rId17"/>
  </p:notesMasterIdLst>
  <p:sldIdLst>
    <p:sldId id="288" r:id="rId4"/>
    <p:sldId id="258" r:id="rId5"/>
    <p:sldId id="339" r:id="rId6"/>
    <p:sldId id="340" r:id="rId7"/>
    <p:sldId id="341" r:id="rId8"/>
    <p:sldId id="342" r:id="rId9"/>
    <p:sldId id="343" r:id="rId10"/>
    <p:sldId id="345" r:id="rId11"/>
    <p:sldId id="346" r:id="rId12"/>
    <p:sldId id="344" r:id="rId13"/>
    <p:sldId id="347" r:id="rId14"/>
    <p:sldId id="348" r:id="rId15"/>
    <p:sldId id="292" r:id="rId16"/>
  </p:sldIdLst>
  <p:sldSz cx="8640445" cy="5940425"/>
  <p:notesSz cx="6833870" cy="997902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黑体" panose="02010609060101010101" pitchFamily="49" charset="-122"/>
      <p:regular r:id="rId25"/>
    </p:embeddedFont>
    <p:embeddedFont>
      <p:font typeface="华文行楷" panose="02010800040101010101" pitchFamily="2" charset="-122"/>
      <p:regular r:id="rId26"/>
    </p:embeddedFont>
    <p:embeddedFont>
      <p:font typeface="华文中宋" panose="02010600040101010101" pitchFamily="2" charset="-122"/>
      <p:regular r:id="rId27"/>
    </p:embeddedFont>
    <p:embeddedFont>
      <p:font typeface="楷体_GB2312" panose="02010609030101010101" charset="-122"/>
      <p:regular r:id="rId28"/>
    </p:embeddedFont>
    <p:embeddedFont>
      <p:font typeface="仿宋" panose="02010609060101010101" pitchFamily="49" charset="-122"/>
      <p:regular r:id="rId29"/>
    </p:embeddedFont>
    <p:embeddedFont>
      <p:font typeface="微软雅黑" panose="020B0503020204020204" pitchFamily="34" charset="-122"/>
      <p:regular r:id="rId3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6" autoAdjust="0"/>
    <p:restoredTop sz="94556" autoAdjust="0"/>
  </p:normalViewPr>
  <p:slideViewPr>
    <p:cSldViewPr>
      <p:cViewPr varScale="1">
        <p:scale>
          <a:sx n="82" d="100"/>
          <a:sy n="82" d="100"/>
        </p:scale>
        <p:origin x="-456" y="-90"/>
      </p:cViewPr>
      <p:guideLst>
        <p:guide orient="horz" pos="1868"/>
        <p:guide pos="2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font" Target="fonts/font10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9.fntdata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endParaRPr lang="zh-CN" altLang="en-US"/>
          </a:p>
        </p:txBody>
      </p:sp>
      <p:sp>
        <p:nvSpPr>
          <p:cNvPr id="1048652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653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95325" y="747713"/>
            <a:ext cx="5443538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1048654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4865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endParaRPr lang="zh-CN" altLang="en-US"/>
          </a:p>
        </p:txBody>
      </p:sp>
      <p:sp>
        <p:nvSpPr>
          <p:cNvPr id="104865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CB64A2D-4806-4BFB-9E6E-E54B6580D7E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标题 1"/>
          <p:cNvSpPr>
            <a:spLocks noGrp="1"/>
          </p:cNvSpPr>
          <p:nvPr>
            <p:ph type="ctrTitle"/>
          </p:nvPr>
        </p:nvSpPr>
        <p:spPr>
          <a:xfrm>
            <a:off x="648058" y="1845392"/>
            <a:ext cx="7344648" cy="1273341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94" name="副标题 2"/>
          <p:cNvSpPr>
            <a:spLocks noGrp="1"/>
          </p:cNvSpPr>
          <p:nvPr>
            <p:ph type="subTitle" idx="1"/>
          </p:nvPr>
        </p:nvSpPr>
        <p:spPr>
          <a:xfrm>
            <a:off x="1296115" y="3366242"/>
            <a:ext cx="6048534" cy="1518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4859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DAE3-0A80-4E98-B4E1-0227BFD53E2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2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2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083-3954-45D9-9EF5-975BA40E9B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竖排标题 1"/>
          <p:cNvSpPr>
            <a:spLocks noGrp="1"/>
          </p:cNvSpPr>
          <p:nvPr>
            <p:ph type="title" orient="vert"/>
          </p:nvPr>
        </p:nvSpPr>
        <p:spPr>
          <a:xfrm>
            <a:off x="6264553" y="178767"/>
            <a:ext cx="1944172" cy="3800771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0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2038" y="178767"/>
            <a:ext cx="5688502" cy="3800771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0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D27A1-5241-431B-8F81-A6FD389845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D89DB-C536-4507-AE02-86ED25FD85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8148" y="1724374"/>
            <a:ext cx="6804601" cy="561040"/>
          </a:xfrm>
        </p:spPr>
        <p:txBody>
          <a:bodyPr lIns="90170" tIns="46990" rIns="90170" bIns="46990">
            <a:normAutofit/>
          </a:bodyPr>
          <a:lstStyle>
            <a:lvl1pPr algn="l">
              <a:buFont typeface="Arial" panose="020B0604020202020204" pitchFamily="34" charset="0"/>
              <a:buNone/>
              <a:defRPr b="1">
                <a:sym typeface="Arial" panose="020B0604020202020204" pitchFamily="34" charset="0"/>
              </a:defRPr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单击此处编辑母版标题样式</a:t>
            </a:r>
            <a:endParaRPr lang="zh-CN" altLang="zh-CN" noProof="0" dirty="0" smtClean="0">
              <a:sym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649" y="2347294"/>
            <a:ext cx="6804601" cy="499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zh-CN" noProof="0" dirty="0" smtClean="0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530136" y="1786257"/>
            <a:ext cx="1501" cy="996946"/>
          </a:xfrm>
          <a:prstGeom prst="line">
            <a:avLst/>
          </a:prstGeom>
          <a:noFill/>
          <a:ln w="69850" cap="flat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DAE3-0A80-4E98-B4E1-0227BFD53E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05BD-CE8F-4AB6-B6B0-12BF42D896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639932" y="2970274"/>
            <a:ext cx="4422438" cy="561300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39932" y="3531577"/>
            <a:ext cx="4422438" cy="211734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grpSp>
        <p:nvGrpSpPr>
          <p:cNvPr id="8" name="Group 6"/>
          <p:cNvGrpSpPr/>
          <p:nvPr/>
        </p:nvGrpSpPr>
        <p:grpSpPr bwMode="auto">
          <a:xfrm>
            <a:off x="790573" y="1663870"/>
            <a:ext cx="2449710" cy="1059377"/>
            <a:chOff x="0" y="0"/>
            <a:chExt cx="4082" cy="1927"/>
          </a:xfrm>
        </p:grpSpPr>
        <p:sp>
          <p:nvSpPr>
            <p:cNvPr id="9" name="Rectangle 7" descr="#wm#_55_07_*Z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Rectangle 8" descr="#wm#_55_07_*Z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Rectangle 9" descr="#wm#_55_07_*Z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Rectangle 10" descr="#wm#_55_07_*Z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Rectangle 11" descr="#wm#_55_07_*Z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C48-6363-4986-A3D3-2C79AB2EDBB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6914" y="537643"/>
            <a:ext cx="7776687" cy="732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2039" y="1386102"/>
            <a:ext cx="3816337" cy="39204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92389" y="1386102"/>
            <a:ext cx="3816337" cy="392040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FA10-783C-490B-9A32-E206894A3A7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5554" y="316273"/>
            <a:ext cx="7452658" cy="114820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5557" y="1456230"/>
            <a:ext cx="3655822" cy="71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5557" y="2169909"/>
            <a:ext cx="3655822" cy="31916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74388" y="1456230"/>
            <a:ext cx="3673825" cy="713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74388" y="2169909"/>
            <a:ext cx="3673825" cy="31916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BB0B-DF98-4C13-9605-7B2C0711C5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 descr="#wm#_55_42_*Z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242698" y="3316739"/>
            <a:ext cx="0" cy="809934"/>
          </a:xfrm>
          <a:prstGeom prst="line">
            <a:avLst/>
          </a:prstGeom>
          <a:noFill/>
          <a:ln w="69850" cmpd="sng">
            <a:solidFill>
              <a:srgbClr val="FF425D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 fontScale="25000" lnSpcReduction="20000"/>
          </a:bodyPr>
          <a:lstStyle/>
          <a:p>
            <a:endParaRPr lang="zh-CN" altLang="en-US"/>
          </a:p>
        </p:txBody>
      </p:sp>
      <p:sp>
        <p:nvSpPr>
          <p:cNvPr id="3" name="标题 1"/>
          <p:cNvSpPr>
            <a:spLocks noGrp="1"/>
          </p:cNvSpPr>
          <p:nvPr>
            <p:ph type="title" hasCustomPrompt="1"/>
          </p:nvPr>
        </p:nvSpPr>
        <p:spPr>
          <a:xfrm>
            <a:off x="2330286" y="3155753"/>
            <a:ext cx="4231933" cy="748400"/>
          </a:xfrm>
        </p:spPr>
        <p:txBody>
          <a:bodyPr anchor="ctr" anchorCtr="0">
            <a:normAutofit/>
          </a:bodyPr>
          <a:lstStyle>
            <a:lvl1pPr>
              <a:defRPr sz="4900">
                <a:latin typeface="+mj-lt"/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330286" y="3876091"/>
            <a:ext cx="4231933" cy="31807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zh-CN" altLang="en-US" noProof="0" dirty="0" smtClean="0"/>
              <a:t>单击此处编辑副标题</a:t>
            </a:r>
            <a:endParaRPr lang="zh-CN" altLang="zh-CN" noProof="0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5710-CA12-45CD-8C42-3EA353848B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965-409B-4736-9418-BD94F3FC13D3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2" y="152968"/>
            <a:ext cx="1496991" cy="10618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1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C05BD-CE8F-4AB6-B6B0-12BF42D896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95180" y="616046"/>
            <a:ext cx="3020865" cy="1386100"/>
          </a:xfrm>
        </p:spPr>
        <p:txBody>
          <a:bodyPr anchor="t" anchorCtr="0">
            <a:noAutofit/>
          </a:bodyPr>
          <a:lstStyle>
            <a:lvl1pPr algn="l">
              <a:defRPr sz="40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793462" y="635297"/>
            <a:ext cx="4231933" cy="46806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5180" y="2002143"/>
            <a:ext cx="3020865" cy="33016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603077" y="5409640"/>
            <a:ext cx="2016178" cy="41253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>
          <a:xfrm>
            <a:off x="6007470" y="5409640"/>
            <a:ext cx="2016178" cy="412530"/>
          </a:xfrm>
        </p:spPr>
        <p:txBody>
          <a:bodyPr/>
          <a:lstStyle/>
          <a:p>
            <a:fld id="{9F416314-14C3-4B08-B677-206DD756B73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110229" y="237894"/>
            <a:ext cx="1098496" cy="5068612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32039" y="237894"/>
            <a:ext cx="6474056" cy="50686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75710-CA12-45CD-8C42-3EA353848B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3628" y="353997"/>
            <a:ext cx="7453508" cy="50329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3077" y="5409640"/>
            <a:ext cx="2016178" cy="41253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035547" y="5409640"/>
            <a:ext cx="2016178" cy="412530"/>
          </a:xfrm>
        </p:spPr>
        <p:txBody>
          <a:bodyPr/>
          <a:lstStyle/>
          <a:p>
            <a:fld id="{E8B75710-CA12-45CD-8C42-3EA353848B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标题 1"/>
          <p:cNvSpPr>
            <a:spLocks noGrp="1"/>
          </p:cNvSpPr>
          <p:nvPr>
            <p:ph type="title"/>
          </p:nvPr>
        </p:nvSpPr>
        <p:spPr>
          <a:xfrm>
            <a:off x="682562" y="3817275"/>
            <a:ext cx="7344648" cy="11798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27" name="文本占位符 2"/>
          <p:cNvSpPr>
            <a:spLocks noGrp="1"/>
          </p:cNvSpPr>
          <p:nvPr>
            <p:ph type="body" idx="1"/>
          </p:nvPr>
        </p:nvSpPr>
        <p:spPr>
          <a:xfrm>
            <a:off x="682562" y="2517807"/>
            <a:ext cx="7344648" cy="12994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4862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C7C48-6363-4986-A3D3-2C79AB2EDB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32" name="内容占位符 2"/>
          <p:cNvSpPr>
            <a:spLocks noGrp="1"/>
          </p:cNvSpPr>
          <p:nvPr>
            <p:ph sz="half" idx="1"/>
          </p:nvPr>
        </p:nvSpPr>
        <p:spPr>
          <a:xfrm>
            <a:off x="432039" y="1039578"/>
            <a:ext cx="3816337" cy="2939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33" name="内容占位符 3"/>
          <p:cNvSpPr>
            <a:spLocks noGrp="1"/>
          </p:cNvSpPr>
          <p:nvPr>
            <p:ph sz="half" idx="2"/>
          </p:nvPr>
        </p:nvSpPr>
        <p:spPr>
          <a:xfrm>
            <a:off x="4392389" y="1039578"/>
            <a:ext cx="3816337" cy="29399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3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FA10-783C-490B-9A32-E206894A3A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标题 1"/>
          <p:cNvSpPr>
            <a:spLocks noGrp="1"/>
          </p:cNvSpPr>
          <p:nvPr>
            <p:ph type="title"/>
          </p:nvPr>
        </p:nvSpPr>
        <p:spPr>
          <a:xfrm>
            <a:off x="432039" y="237894"/>
            <a:ext cx="7776687" cy="99007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38" name="文本占位符 2"/>
          <p:cNvSpPr>
            <a:spLocks noGrp="1"/>
          </p:cNvSpPr>
          <p:nvPr>
            <p:ph type="body" idx="1"/>
          </p:nvPr>
        </p:nvSpPr>
        <p:spPr>
          <a:xfrm>
            <a:off x="432038" y="1329723"/>
            <a:ext cx="3817838" cy="5541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48639" name="内容占位符 3"/>
          <p:cNvSpPr>
            <a:spLocks noGrp="1"/>
          </p:cNvSpPr>
          <p:nvPr>
            <p:ph sz="half" idx="2"/>
          </p:nvPr>
        </p:nvSpPr>
        <p:spPr>
          <a:xfrm>
            <a:off x="432038" y="1883888"/>
            <a:ext cx="3817838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89395" y="1329723"/>
            <a:ext cx="3819338" cy="5541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48641" name="内容占位符 5"/>
          <p:cNvSpPr>
            <a:spLocks noGrp="1"/>
          </p:cNvSpPr>
          <p:nvPr>
            <p:ph sz="quarter" idx="4"/>
          </p:nvPr>
        </p:nvSpPr>
        <p:spPr>
          <a:xfrm>
            <a:off x="4389395" y="1883888"/>
            <a:ext cx="3819338" cy="34226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ABB0B-DF98-4C13-9605-7B2C0711C51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59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0A447-D444-4E38-ADD7-8DD7464AC03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D8965-409B-4736-9418-BD94F3FC13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标题 1"/>
          <p:cNvSpPr>
            <a:spLocks noGrp="1"/>
          </p:cNvSpPr>
          <p:nvPr>
            <p:ph type="title"/>
          </p:nvPr>
        </p:nvSpPr>
        <p:spPr>
          <a:xfrm>
            <a:off x="432044" y="236517"/>
            <a:ext cx="2842751" cy="10065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46" name="内容占位符 2"/>
          <p:cNvSpPr>
            <a:spLocks noGrp="1"/>
          </p:cNvSpPr>
          <p:nvPr>
            <p:ph idx="1"/>
          </p:nvPr>
        </p:nvSpPr>
        <p:spPr>
          <a:xfrm>
            <a:off x="3378299" y="236527"/>
            <a:ext cx="4830427" cy="5069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48647" name="文本占位符 3"/>
          <p:cNvSpPr>
            <a:spLocks noGrp="1"/>
          </p:cNvSpPr>
          <p:nvPr>
            <p:ph type="body" sz="half" idx="2"/>
          </p:nvPr>
        </p:nvSpPr>
        <p:spPr>
          <a:xfrm>
            <a:off x="432044" y="1243093"/>
            <a:ext cx="2842751" cy="40634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4864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CA9FA-12EF-49CB-90D3-8A8AF95605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标题 1"/>
          <p:cNvSpPr>
            <a:spLocks noGrp="1"/>
          </p:cNvSpPr>
          <p:nvPr>
            <p:ph type="title"/>
          </p:nvPr>
        </p:nvSpPr>
        <p:spPr>
          <a:xfrm>
            <a:off x="1693650" y="4158301"/>
            <a:ext cx="5184458" cy="49091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048616" name="图片占位符 2"/>
          <p:cNvSpPr>
            <a:spLocks noGrp="1"/>
          </p:cNvSpPr>
          <p:nvPr>
            <p:ph type="pic" idx="1"/>
          </p:nvPr>
        </p:nvSpPr>
        <p:spPr>
          <a:xfrm>
            <a:off x="1693650" y="530789"/>
            <a:ext cx="5184458" cy="3564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1048617" name="文本占位符 3"/>
          <p:cNvSpPr>
            <a:spLocks noGrp="1"/>
          </p:cNvSpPr>
          <p:nvPr>
            <p:ph type="body" sz="half" idx="2"/>
          </p:nvPr>
        </p:nvSpPr>
        <p:spPr>
          <a:xfrm>
            <a:off x="1693650" y="4649218"/>
            <a:ext cx="5184458" cy="6971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4861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16314-14C3-4B08-B677-206DD756B73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32039" y="238352"/>
            <a:ext cx="7776687" cy="990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4857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32039" y="1386101"/>
            <a:ext cx="7776687" cy="39199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8" tIns="45714" rIns="91428" bIns="4571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32038" y="5505897"/>
            <a:ext cx="2016178" cy="317188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52262" y="5505897"/>
            <a:ext cx="2736241" cy="317188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192547" y="5505897"/>
            <a:ext cx="2016178" cy="317188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8B75710-CA12-45CD-8C42-3EA353848B0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 bwMode="auto">
          <a:xfrm>
            <a:off x="306028" y="288773"/>
            <a:ext cx="2449716" cy="1058825"/>
            <a:chOff x="0" y="0"/>
            <a:chExt cx="4082" cy="1927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 rot="4080000">
              <a:off x="2598" y="1464"/>
              <a:ext cx="452" cy="453"/>
            </a:xfrm>
            <a:prstGeom prst="rect">
              <a:avLst/>
            </a:prstGeom>
            <a:solidFill>
              <a:srgbClr val="C7EDE9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8" name="Rectangle 4"/>
            <p:cNvSpPr>
              <a:spLocks noChangeArrowheads="1"/>
            </p:cNvSpPr>
            <p:nvPr/>
          </p:nvSpPr>
          <p:spPr bwMode="auto">
            <a:xfrm rot="900000">
              <a:off x="2041" y="0"/>
              <a:ext cx="568" cy="567"/>
            </a:xfrm>
            <a:prstGeom prst="rect">
              <a:avLst/>
            </a:prstGeom>
            <a:solidFill>
              <a:srgbClr val="AFD7ED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 rot="5280000">
              <a:off x="0" y="0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 rot="720000">
              <a:off x="680" y="908"/>
              <a:ext cx="680" cy="680"/>
            </a:xfrm>
            <a:prstGeom prst="rect">
              <a:avLst/>
            </a:prstGeom>
            <a:solidFill>
              <a:srgbClr val="5CA7BA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rot="4680000">
              <a:off x="3742" y="454"/>
              <a:ext cx="340" cy="340"/>
            </a:xfrm>
            <a:prstGeom prst="rect">
              <a:avLst/>
            </a:prstGeom>
            <a:solidFill>
              <a:srgbClr val="93E0FF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16914" y="1379462"/>
            <a:ext cx="7776687" cy="73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单击此处编辑母版标题样式</a:t>
            </a:r>
            <a:endParaRPr lang="zh-CN" altLang="zh-CN" dirty="0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39" y="2197402"/>
            <a:ext cx="7776687" cy="310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2038" y="5409640"/>
            <a:ext cx="2016178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52262" y="5409640"/>
            <a:ext cx="2736241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92547" y="5409640"/>
            <a:ext cx="2016178" cy="4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FF425D"/>
                </a:solidFill>
                <a:latin typeface="Arial" panose="020B0604020202020204" pitchFamily="34" charset="0"/>
                <a:ea typeface="黑体" panose="02010609060101010101" pitchFamily="49" charset="-122"/>
                <a:sym typeface="Arial" panose="020B0604020202020204" pitchFamily="34" charset="0"/>
              </a:defRPr>
            </a:lvl1pPr>
          </a:lstStyle>
          <a:p>
            <a:fld id="{E8B75710-CA12-45CD-8C42-3EA353848B0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F425D"/>
          </a:solidFill>
          <a:latin typeface="+mj-ea"/>
          <a:ea typeface="+mj-ea"/>
          <a:cs typeface="+mj-cs"/>
          <a:sym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425D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 kern="1200">
          <a:solidFill>
            <a:srgbClr val="FF425D"/>
          </a:solidFill>
          <a:latin typeface="+mn-ea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00" y="-29333"/>
            <a:ext cx="8673766" cy="6032098"/>
          </a:xfrm>
          <a:prstGeom prst="rect">
            <a:avLst/>
          </a:prstGeom>
        </p:spPr>
      </p:pic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7349"/>
            <a:ext cx="1326117" cy="1167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4" name="矩形 3"/>
          <p:cNvSpPr/>
          <p:nvPr/>
        </p:nvSpPr>
        <p:spPr>
          <a:xfrm>
            <a:off x="1081107" y="1457604"/>
            <a:ext cx="6420323" cy="923318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/>
            <a:r>
              <a:rPr lang="zh-CN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阳光能源集团电子报</a:t>
            </a:r>
            <a:endParaRPr lang="zh-CN" altLang="en-US" sz="5400" b="1" cap="all" noProof="1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048585" name="矩形 8"/>
          <p:cNvSpPr/>
          <p:nvPr/>
        </p:nvSpPr>
        <p:spPr>
          <a:xfrm>
            <a:off x="4336379" y="4974651"/>
            <a:ext cx="41024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三十四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期</a:t>
            </a:r>
            <a:endParaRPr lang="zh-CN" altLang="en-US" sz="3600" b="1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417669"/>
            <a:ext cx="73013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场景四</a:t>
            </a:r>
            <a:r>
              <a:rPr lang="en-US" altLang="zh-CN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创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惠设备积极与厂家配合，对自动串焊机等设备进行更新换代，使四条产线均具备了生产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9BB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大尺寸组件的能力，提升公司在整个行业内的竞争能力。近期又对备件库房进行整理，添加位置编码，提高了备件的领取速度，缩短设备维护保养时间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26" y="2965369"/>
            <a:ext cx="4752528" cy="2224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417669"/>
            <a:ext cx="7301319" cy="988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与此同时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，设备部利用改造剩下的多余部件，在维修间设置了电控样板墙，方便设备员工交流学习，从而提高设备维修技能。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329" y="1674068"/>
            <a:ext cx="6240103" cy="292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9524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417669"/>
            <a:ext cx="7301319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场景五</a:t>
            </a:r>
            <a:r>
              <a:rPr lang="en-US" altLang="zh-CN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在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大干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天活动开始后，阳光一车间更是快速投入到提产降本工作中来，在短短的时间内，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号线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48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片班产迅速提高到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1170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块，对比计划班产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1050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块，产能提升近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12%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片班产实现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1100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块，对比计划班产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1000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块，产能提升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10%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2020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年注定是不平凡的一年，我们坚信，在集团公司的指导下，在组件公司王总的带领下，组件公司定会披荆斩棘、乘风破浪，打赢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年第四季度的收官之战！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捕获_副本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9600" y="-8800"/>
            <a:ext cx="8667165" cy="5960960"/>
          </a:xfrm>
          <a:prstGeom prst="rect">
            <a:avLst/>
          </a:prstGeom>
        </p:spPr>
      </p:pic>
      <p:sp>
        <p:nvSpPr>
          <p:cNvPr id="1048592" name="矩形 2"/>
          <p:cNvSpPr>
            <a:spLocks noChangeArrowheads="1"/>
          </p:cNvSpPr>
          <p:nvPr/>
        </p:nvSpPr>
        <p:spPr bwMode="auto">
          <a:xfrm>
            <a:off x="6253156" y="4980794"/>
            <a:ext cx="2291715" cy="582295"/>
          </a:xfrm>
          <a:prstGeom prst="rect">
            <a:avLst/>
          </a:prstGeom>
          <a:noFill/>
          <a:ln>
            <a:noFill/>
          </a:ln>
        </p:spPr>
        <p:txBody>
          <a:bodyPr wrap="none" lIns="91428" tIns="45714" rIns="91428" bIns="45714">
            <a:spAutoFit/>
          </a:bodyPr>
          <a:lstStyle/>
          <a:p>
            <a:r>
              <a:rPr lang="en-US" altLang="zh-CN" sz="3200" b="1" noProof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2020-9-28</a:t>
            </a:r>
            <a:endParaRPr lang="en-US" altLang="zh-CN" sz="3200" b="1" noProof="1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5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10197" y="1"/>
            <a:ext cx="8650326" cy="5977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8"/>
          <p:cNvSpPr/>
          <p:nvPr/>
        </p:nvSpPr>
        <p:spPr>
          <a:xfrm>
            <a:off x="3229610" y="3361690"/>
            <a:ext cx="4882515" cy="5067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全员大干</a:t>
            </a:r>
            <a:r>
              <a:rPr lang="en-US" altLang="zh-CN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90</a:t>
            </a:r>
            <a:r>
              <a:rPr lang="zh-CN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天   打赢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收</a:t>
            </a:r>
            <a:r>
              <a:rPr lang="zh-CN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官之战</a:t>
            </a:r>
            <a:r>
              <a:rPr lang="zh-CN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03</a:t>
            </a:r>
            <a:endParaRPr lang="zh-CN" altLang="en-US" noProof="1">
              <a:solidFill>
                <a:srgbClr val="0070C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34870" y="452755"/>
            <a:ext cx="4655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楷体_GB2312" panose="02010609030101010101" charset="-122"/>
              </a:rPr>
              <a:t>全员大干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楷体_GB2312" panose="02010609030101010101" charset="-122"/>
              </a:rPr>
              <a:t>90</a:t>
            </a: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楷体_GB2312" panose="02010609030101010101" charset="-122"/>
              </a:rPr>
              <a:t>天   打赢</a:t>
            </a:r>
            <a:r>
              <a:rPr lang="en-US" altLang="zh-CN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楷体_GB2312" panose="02010609030101010101" charset="-122"/>
              </a:rPr>
              <a:t>2020</a:t>
            </a: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楷体_GB2312" panose="02010609030101010101" charset="-122"/>
              </a:rPr>
              <a:t>收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楷体_GB2312" panose="02010609030101010101" charset="-122"/>
              </a:rPr>
              <a:t>官之战</a:t>
            </a:r>
            <a:endParaRPr lang="en-US" altLang="zh-CN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楷体_GB2312" panose="0201060903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35845" y="1496073"/>
            <a:ext cx="73013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15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日，在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月份产供销会议上，总经理提出“大干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天”的工作口号，组件公司立刻采取行动，全面开展抢产量、抓管理、提质量、增效益活动。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组件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公司王总第一时间组织召开了提产降本会议，并对大干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天工作做了重要部署。根据当前排产计划，各厂重新测算最大产能，确定碎片和合格率生产目标，制定“大干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天”活动奖励方案，尽组件公司全厂之力助力各项生产经营指标的实现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60762" y="1072995"/>
            <a:ext cx="3125928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楷体_GB2312" panose="02010609030101010101" charset="-122"/>
              </a:rPr>
              <a:t>——</a:t>
            </a:r>
            <a:r>
              <a:rPr lang="zh-CN" altLang="en-US" sz="1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楷体_GB2312" panose="02010609030101010101" charset="-122"/>
              </a:rPr>
              <a:t>组件公司“大干</a:t>
            </a:r>
            <a:r>
              <a:rPr lang="en-US" altLang="zh-CN" sz="1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楷体_GB2312" panose="02010609030101010101" charset="-122"/>
              </a:rPr>
              <a:t>90</a:t>
            </a:r>
            <a:r>
              <a:rPr lang="zh-CN" altLang="en-US" sz="1400" b="1" dirty="0"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楷体_GB2312" panose="02010609030101010101" charset="-122"/>
              </a:rPr>
              <a:t>天”活动纪实</a:t>
            </a:r>
            <a:endParaRPr lang="zh-TW" altLang="en-US" sz="1400" b="1" dirty="0"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334040"/>
            <a:ext cx="73013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21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日，创惠厂全体领导班子和骨干员工参与了誓师大联盟签字仪式，王总在签字仪式上要求员工铆足干劲、坚决完成大干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天生产任务，做好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2020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年四季度收官之战。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11" y="2106116"/>
            <a:ext cx="6152682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68" y="361649"/>
            <a:ext cx="3969865" cy="18643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536" y="361649"/>
            <a:ext cx="972705" cy="1864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84277" y="2279717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誓师大联盟签字仪式</a:t>
            </a:r>
            <a:endParaRPr lang="zh-CN" altLang="en-US" sz="1400" dirty="0">
              <a:solidFill>
                <a:srgbClr val="0070C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950" y="2747447"/>
            <a:ext cx="4932292" cy="19517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9571" y="4921188"/>
            <a:ext cx="748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生产目标确定后，各厂集思广益、紧锣密鼓、立即行动，积极投入到大干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90</a:t>
            </a:r>
            <a:r>
              <a:rPr lang="zh-CN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天活动中来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……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371503"/>
            <a:ext cx="73013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场景一</a:t>
            </a:r>
            <a:r>
              <a:rPr lang="en-US" altLang="zh-CN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作为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生产的主力军，创惠厂首先展开了行动，员工们生产热情高涨。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21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日，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4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号线不负重望，首个突破日产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2052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块；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24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日，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号线实现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2064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块，其中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9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23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日夜班达到了班产</a:t>
            </a:r>
            <a:r>
              <a:rPr lang="en-US" altLang="zh-CN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1060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块的好成绩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1" y="2570856"/>
            <a:ext cx="5769122" cy="262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417669"/>
            <a:ext cx="7301319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员工们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为着一个共同的目标努力奋斗，在工作中学习，在前进中成长，奋战期间全体员工体现出了忘我的干劲儿，提产降本俨然已成为每个人肩上的一份使命和责任。</a:t>
            </a: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57" y="2226001"/>
            <a:ext cx="5845048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69721" y="377924"/>
            <a:ext cx="73013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CN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【</a:t>
            </a:r>
            <a:r>
              <a:rPr lang="zh-CN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场景二</a:t>
            </a:r>
            <a:r>
              <a:rPr lang="en-US" altLang="zh-CN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技术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部在保证产能的前提下，制定合理方案，推进新产品生产。主要从降低前道碎片、掉角等环节出发，以减少间距不良和焊带偏移为突破口，稳步提升产能。另外，通过多次实验摸索，对包装缠绕膜缠绕方式进行优化，减少缠绕膜用量的同时，大大提高了工作效率。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【</a:t>
            </a:r>
            <a:r>
              <a:rPr lang="zh-CN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场景三</a:t>
            </a:r>
            <a:r>
              <a:rPr lang="en-US" altLang="zh-CN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】</a:t>
            </a:r>
            <a:endParaRPr lang="en-US" altLang="zh-CN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质检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部在原有检验基础上，通过对检验手段的控制，测试仪器的升级，从而提升产线的细节管控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en-US" altLang="zh-CN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另外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，为了避免返工，减少拆包数量，质检部改变原有的检验方式，即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红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EE256"/>
            </a:gs>
            <a:gs pos="61000">
              <a:srgbClr val="52762D">
                <a:alpha val="70000"/>
                <a:lumMod val="94000"/>
              </a:srgbClr>
            </a:gs>
          </a:gsLst>
          <a:lin ang="5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640763" cy="59307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5846" y="1496073"/>
            <a:ext cx="7214812" cy="729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endParaRPr lang="zh-CN" altLang="zh-C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2112" y="2433606"/>
            <a:ext cx="432038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zh-CN" altLang="en-US" dirty="0"/>
            </a:b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92592" y="508321"/>
            <a:ext cx="7301319" cy="988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外</a:t>
            </a:r>
            <a:r>
              <a:rPr lang="zh-CN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及接线盒改为当天复检。发现异常组件，在包装之前进行拦截，尽量避免拆包返工造成的浪费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78" y="1849245"/>
            <a:ext cx="6298747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UNIT_TYPE" val="i"/>
  <p:tag name="KSO_WM_UNIT_ID" val="271*i*2"/>
  <p:tag name="KSO_WM_UNIT_TEMPLATE_CATEGORY" val="custom"/>
  <p:tag name="KSO_WM_UNIT_TEMPLATE_INDEX" val="55"/>
</p:tagLst>
</file>

<file path=ppt/tags/tag2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电子报第二十期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_2">
  <a:themeElements>
    <a:clrScheme name="自定义 28">
      <a:dk1>
        <a:srgbClr val="FF425D"/>
      </a:dk1>
      <a:lt1>
        <a:srgbClr val="FFFFFF"/>
      </a:lt1>
      <a:dk2>
        <a:srgbClr val="FF0000"/>
      </a:dk2>
      <a:lt2>
        <a:srgbClr val="808080"/>
      </a:lt2>
      <a:accent1>
        <a:srgbClr val="5CA7BA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电子报第二十期</Template>
  <TotalTime>0</TotalTime>
  <Words>1327</Words>
  <Application>WPS 演示</Application>
  <PresentationFormat>自定义</PresentationFormat>
  <Paragraphs>84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黑体</vt:lpstr>
      <vt:lpstr>华文行楷</vt:lpstr>
      <vt:lpstr>华文中宋</vt:lpstr>
      <vt:lpstr>楷体_GB2312</vt:lpstr>
      <vt:lpstr>仿宋</vt:lpstr>
      <vt:lpstr>微软雅黑</vt:lpstr>
      <vt:lpstr>Arial Unicode MS</vt:lpstr>
      <vt:lpstr>电子报第二十期</vt:lpstr>
      <vt:lpstr>默认设计模板_2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阳光</cp:lastModifiedBy>
  <cp:revision>7</cp:revision>
  <dcterms:created xsi:type="dcterms:W3CDTF">2020-09-25T06:57:00Z</dcterms:created>
  <dcterms:modified xsi:type="dcterms:W3CDTF">2020-09-28T07:07:24Z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